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16EB4-C98D-4545-85E9-525C0577B4E2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1BA0F-F5E7-40F3-BE67-045A9F9270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35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1BA0F-F5E7-40F3-BE67-045A9F927039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823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3D7899-E365-59B1-E741-0EFA053D5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765B914-F516-9C3C-0524-6B970C397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1D9CB3-8776-270E-F1A4-3E4D9771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D0D3AAB-59D0-F6CB-D98F-ADFF15B6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752F81-F0D3-7CC1-37BE-6FD24024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629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2EF500-FBFD-8A67-1C09-16638D6C0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5472569-C4FA-925A-8415-DAB147708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C940519-7925-8203-F568-285AE4CB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0902377-EBEA-F2C2-D014-8C64FCC3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ADC9C5-911A-4617-ABA8-AFA06A82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711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E0AFB24-72D4-F843-57D6-E81415EBE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678CF05-BA8D-9957-CF47-57B847F25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B965D0-FC8B-5F37-E5B8-7E061E93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6AAE05A-8988-0FCC-CCB0-DA81C874A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BDB2CE6-5EF1-4189-CE37-D85B601C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37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1BBBA-94E0-5A95-1A80-8CE6B3B0F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4DD95C-27C1-8A27-0164-0C780678B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19D6CB-E0A7-385E-848C-92095525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8E5E462-CA67-BE51-8BA8-BA4EC103D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6C1124-A875-274E-6901-912EE105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783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FAD32F-D00E-678C-93DE-093664180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F500DB-3356-1D32-054A-A37C47BF9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21F702-B993-2722-76B6-5A97DBFB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D9E23C-5AB0-AD66-72EA-89898845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1A15F9B-B500-55C4-C91E-90D962F97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88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5F6D70-F55D-30E2-55E2-CEF6C001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652F3C-7EA9-9AED-D442-10B06C155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6ADE38-92FE-03D5-21E7-46EB3AF52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BB9A1A0-2F74-3098-3DCD-EA48810A4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D44FAD0-0EBE-3775-998A-4B09661F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4B1D344-98B8-574A-17A9-D3B0B12D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839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FBF51F-FDEC-3D09-FF06-30D2B951E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37EE08E-2F45-490E-6F83-6582A09CB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911F3A-C924-7FB4-8B9C-8BA5A4007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1D566D1-289E-65F7-4EC5-33D197DC32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69DE151-EF20-3831-1AA3-CF5D50C9DF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12BD3B2-DDC0-143D-0D9A-E03BCE24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399E5DF-6D9C-611E-2E75-623A7FFD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2B6D128-18E4-B5E0-6114-342158F09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00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2D3B9D-5B58-4C1B-9C29-1E9BE52EE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331FC58-3465-DB07-D5BC-D0D29AED3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9EB257C-5866-D375-71FD-69FE82A49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CB5E8BC-6524-FBD7-FD08-00D5BDC0F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476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EB616C8-40A8-B6A5-6593-D48F7129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4D2CCB3-FDB5-DBD7-41C7-4FFC36F12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B08526E-4459-3C63-352B-3A1F23A5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136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91728-C69A-3035-32B6-458E676DC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ED0332-68E1-E666-73CD-34D2E0CE8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BD2FDFD-E5AB-1666-20C6-89763E573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9217171-6871-A1D0-478E-A286DF9AD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B0EA4C9-2408-4686-963B-E89FCD96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A9EF5D9-09AE-74F4-61B9-428BDB08F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10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649EA1-2069-EBE5-BC3C-6E2FBFF32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7AF96BF-9E01-C346-CF32-A377C9ABC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6AE6360-5434-1C8C-6A1A-491DB23DE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DAE415F-7A8F-64EE-436E-FF1760AC6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11740AB-1499-60AA-963B-EEF0F78E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B61E84F-2FAF-A40D-E23F-2DDEE1B7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601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8967208-6C25-E9ED-D36D-F7B07FCE2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4B79A6-B3AA-8FC6-22B0-690C59AF4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E91D35-7E69-F58C-7FCD-4965555BD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CD582-A2D7-4DF9-AE63-AAF56A57DFBD}" type="datetimeFigureOut">
              <a:rPr lang="pl-PL" smtClean="0"/>
              <a:t>20.02.2026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99D5BD-7CFA-83EF-85A2-F3720853B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75A1C3-8F53-0270-E65C-3BE2B7241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EF072-DCF7-465F-8E7E-B64405B8640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915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8D8BC75-2BFC-2C3F-F7EE-FCD542E9A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2101"/>
          </a:xfrm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latin typeface="Arial Narrow" panose="020B0606020202030204" pitchFamily="34" charset="0"/>
              </a:rPr>
              <a:t>Plan pracy</a:t>
            </a:r>
            <a:br>
              <a:rPr lang="pl-PL" sz="2800" b="1" dirty="0">
                <a:latin typeface="Arial Narrow" panose="020B0606020202030204" pitchFamily="34" charset="0"/>
              </a:rPr>
            </a:br>
            <a:r>
              <a:rPr lang="pl-PL" sz="2800" b="1" dirty="0">
                <a:latin typeface="Arial Narrow" panose="020B0606020202030204" pitchFamily="34" charset="0"/>
              </a:rPr>
              <a:t>Gminnej Biblioteki Publicznej w Popowie </a:t>
            </a:r>
            <a:br>
              <a:rPr lang="pl-PL" sz="2800" b="1" dirty="0">
                <a:latin typeface="Arial Narrow" panose="020B0606020202030204" pitchFamily="34" charset="0"/>
              </a:rPr>
            </a:br>
            <a:r>
              <a:rPr lang="pl-PL" sz="2800" b="1" dirty="0">
                <a:latin typeface="Arial Narrow" panose="020B0606020202030204" pitchFamily="34" charset="0"/>
              </a:rPr>
              <a:t>na rok 2026</a:t>
            </a:r>
          </a:p>
        </p:txBody>
      </p:sp>
      <p:pic>
        <p:nvPicPr>
          <p:cNvPr id="1026" name="Picture 2" descr="Gminna Biblioteka Publiczna w Popowie | Popów">
            <a:extLst>
              <a:ext uri="{FF2B5EF4-FFF2-40B4-BE49-F238E27FC236}">
                <a16:creationId xmlns:a16="http://schemas.microsoft.com/office/drawing/2014/main" id="{A34B05D3-05B7-B701-9803-01F4C2C56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637" y="2022412"/>
            <a:ext cx="4471796" cy="4471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3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ABA17C5-5905-2B89-E7D8-F99A9668675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38983"/>
            <a:ext cx="10515600" cy="627933"/>
          </a:xfrm>
        </p:spPr>
        <p:txBody>
          <a:bodyPr>
            <a:normAutofit fontScale="90000"/>
          </a:bodyPr>
          <a:lstStyle/>
          <a:p>
            <a:r>
              <a:rPr lang="pl-PL" sz="2400" b="1" dirty="0">
                <a:latin typeface="Arial Narrow" panose="020B0606020202030204" pitchFamily="34" charset="0"/>
              </a:rPr>
              <a:t>Styczeń:</a:t>
            </a:r>
            <a:br>
              <a:rPr lang="pl-PL" sz="1800" dirty="0"/>
            </a:br>
            <a:endParaRPr lang="pl-PL" sz="1800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B6E42F2F-E941-5AA9-0ABB-2A176D4FD1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639469"/>
              </p:ext>
            </p:extLst>
          </p:nvPr>
        </p:nvGraphicFramePr>
        <p:xfrm>
          <a:off x="189271" y="641159"/>
          <a:ext cx="6182032" cy="62168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82032">
                  <a:extLst>
                    <a:ext uri="{9D8B030D-6E8A-4147-A177-3AD203B41FA5}">
                      <a16:colId xmlns:a16="http://schemas.microsoft.com/office/drawing/2014/main" val="2584312303"/>
                    </a:ext>
                  </a:extLst>
                </a:gridCol>
              </a:tblGrid>
              <a:tr h="356957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b="1" kern="100" dirty="0">
                          <a:effectLst/>
                          <a:latin typeface="Arial Narrow" panose="020B0606020202030204" pitchFamily="34" charset="0"/>
                        </a:rPr>
                        <a:t>Prowadzenie zajęć stałych dla dzieci organizowanych przez bibliotekę W krainie bajek które będą się odbywały w każdy czwartek od 16:00-17:00.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Arial Narrow" panose="020B0606020202030204" pitchFamily="34" charset="0"/>
                        </a:rPr>
                        <a:t>-Kontynuowanie współpracy z Odziałem Zewnętrznym w Wąsoszu Górnym w sprawie prowadzenia zajęć rozwijających czytelnictwo i umiejętności psychospołeczne dla osadzonych spotkania raz w miesiącu,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Arial Narrow" panose="020B0606020202030204" pitchFamily="34" charset="0"/>
                        </a:rPr>
                        <a:t>-Kontynuowanie współpracy z Kołem emerytów gminy Popów w sprawie prowadzenia stałej formy zajęć dla seniorów w CUS w Zawadach spotkania raz w miesiącu,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Arial Narrow" panose="020B0606020202030204" pitchFamily="34" charset="0"/>
                        </a:rPr>
                        <a:t>-organizacja konkursu literackiego dla osób dorosłych pt. Walentynkowy Wiersz,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Arial Narrow" panose="020B0606020202030204" pitchFamily="34" charset="0"/>
                        </a:rPr>
                        <a:t>-zakup nowości wydawniczych,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  <a:latin typeface="Arial Narrow" panose="020B0606020202030204" pitchFamily="34" charset="0"/>
                        </a:rPr>
                        <a:t>-Szkatułka wspomnień zajęcia z okazji dnia babci i dziadka.</a:t>
                      </a:r>
                      <a:endParaRPr lang="pl-PL" sz="1800" kern="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744376870"/>
                  </a:ext>
                </a:extLst>
              </a:tr>
            </a:tbl>
          </a:graphicData>
        </a:graphic>
      </p:graphicFrame>
      <p:pic>
        <p:nvPicPr>
          <p:cNvPr id="2050" name="Picture 2" descr="Może być ilustracją przedstawiającą tekst „Dzień i Dziadka ZOKAZJI DNIA BABC DZIADKA SKŁADAMY NAJSERDECZNIEJSZE ŻYCZENIA: ZDROWIA, SPOKOJU ORAZ NA DZIEŃ, NIEGASNĄCEJ ODKRYWANIA ŚWIATA |WIELU PIĘKNYCH CHWIL SPĘDZONYCH w GRONIE NAJBLIŻSZYCH. RADOŚCI GMINNA ŻYCZY BIBLIOTEKA PUBLICZNA w POPOWIE 21 STYCZNIA 2026 22 STYCZNIA”">
            <a:extLst>
              <a:ext uri="{FF2B5EF4-FFF2-40B4-BE49-F238E27FC236}">
                <a16:creationId xmlns:a16="http://schemas.microsoft.com/office/drawing/2014/main" id="{7CF4197C-2DE4-66B7-C1DD-A86103B1A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1" y="641159"/>
            <a:ext cx="4515815" cy="55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22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7CA81C31-D2B4-5DD8-0682-B615A006B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84" y="738752"/>
            <a:ext cx="10515600" cy="372294"/>
          </a:xfrm>
        </p:spPr>
        <p:txBody>
          <a:bodyPr>
            <a:normAutofit fontScale="90000"/>
          </a:bodyPr>
          <a:lstStyle/>
          <a:p>
            <a:r>
              <a:rPr lang="pl-PL" sz="2700" b="1" dirty="0">
                <a:latin typeface="Arial Narrow" panose="020B0606020202030204" pitchFamily="34" charset="0"/>
              </a:rPr>
              <a:t>Luty:</a:t>
            </a:r>
            <a:br>
              <a:rPr lang="pl-PL" sz="2200" dirty="0"/>
            </a:br>
            <a:endParaRPr lang="pl-PL" sz="22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95EBFDB-511D-04C4-300E-30EE4BDFA6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133537"/>
              </p:ext>
            </p:extLst>
          </p:nvPr>
        </p:nvGraphicFramePr>
        <p:xfrm>
          <a:off x="376084" y="1189704"/>
          <a:ext cx="5601929" cy="48203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1929">
                  <a:extLst>
                    <a:ext uri="{9D8B030D-6E8A-4147-A177-3AD203B41FA5}">
                      <a16:colId xmlns:a16="http://schemas.microsoft.com/office/drawing/2014/main" val="3693165876"/>
                    </a:ext>
                  </a:extLst>
                </a:gridCol>
              </a:tblGrid>
              <a:tr h="437535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Ferie z biblioteką we współpracy z Gminnym Centrum Kultury w Popowie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-Spotkanie autorskie z Kicią Kocią w ramach ferii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-Aplikowanie do konkursów o dofinansowanie dot.  Rozwoju czytelnictwa Fundacja Orlen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-Współorganizacja razem z Gminą Popów i Gminnym Centrum Kultury w Popowie  konkurs fotograficznego Cztery Pory Roku Gminy Popów w obiektywie </a:t>
                      </a:r>
                      <a:endParaRPr lang="pl-PL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134145570"/>
                  </a:ext>
                </a:extLst>
              </a:tr>
            </a:tbl>
          </a:graphicData>
        </a:graphic>
      </p:graphicFrame>
      <p:pic>
        <p:nvPicPr>
          <p:cNvPr id="3074" name="Picture 2" descr="Może być zdjęciem przedstawiającym telewizor i tekst">
            <a:extLst>
              <a:ext uri="{FF2B5EF4-FFF2-40B4-BE49-F238E27FC236}">
                <a16:creationId xmlns:a16="http://schemas.microsoft.com/office/drawing/2014/main" id="{3854E0FF-C767-9C31-4751-36B34D45E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189705"/>
            <a:ext cx="5459862" cy="3687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68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3C4FE-0888-50E2-DB60-CC75C77C3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157" y="77056"/>
            <a:ext cx="10515600" cy="1325563"/>
          </a:xfrm>
        </p:spPr>
        <p:txBody>
          <a:bodyPr/>
          <a:lstStyle/>
          <a:p>
            <a:r>
              <a:rPr lang="pl-PL" sz="2400" b="1" dirty="0">
                <a:latin typeface="Arial Narrow" panose="020B0606020202030204" pitchFamily="34" charset="0"/>
              </a:rPr>
              <a:t>Marzec / Kwiecień: </a:t>
            </a:r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93B63382-D229-B5AC-4891-8C6DD8B122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DE271606-1062-AE79-BB1C-54F8BFEE002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15004044"/>
              </p:ext>
            </p:extLst>
          </p:nvPr>
        </p:nvGraphicFramePr>
        <p:xfrm>
          <a:off x="495300" y="4528457"/>
          <a:ext cx="5763986" cy="2216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3986">
                  <a:extLst>
                    <a:ext uri="{9D8B030D-6E8A-4147-A177-3AD203B41FA5}">
                      <a16:colId xmlns:a16="http://schemas.microsoft.com/office/drawing/2014/main" val="3308888972"/>
                    </a:ext>
                  </a:extLst>
                </a:gridCol>
              </a:tblGrid>
              <a:tr h="221674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Organizacja warsztatów czytelniczych wiosennych dla dzieci.</a:t>
                      </a:r>
                    </a:p>
                    <a:p>
                      <a:pPr algn="l">
                        <a:buNone/>
                      </a:pPr>
                      <a:r>
                        <a:rPr lang="pl-PL" sz="1800" dirty="0">
                          <a:effectLst/>
                        </a:rPr>
                        <a:t>Obchody Międzynarodowego Dnia Książki dla Dzieci.</a:t>
                      </a:r>
                    </a:p>
                    <a:p>
                      <a:pPr algn="l">
                        <a:buNone/>
                      </a:pPr>
                      <a:endParaRPr lang="pl-PL" sz="1800" dirty="0">
                        <a:effectLst/>
                      </a:endParaRPr>
                    </a:p>
                    <a:p>
                      <a:pPr algn="l">
                        <a:buNone/>
                      </a:pPr>
                      <a:r>
                        <a:rPr lang="pl-PL" sz="1800" dirty="0">
                          <a:effectLst/>
                        </a:rPr>
                        <a:t>Obchody Światowego Dnia Książki i Praw Autorskich.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119" marR="44119" marT="0" marB="0"/>
                </a:tc>
                <a:extLst>
                  <a:ext uri="{0D108BD9-81ED-4DB2-BD59-A6C34878D82A}">
                    <a16:rowId xmlns:a16="http://schemas.microsoft.com/office/drawing/2014/main" val="3646983621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9339A07-CBE3-EED3-8AA3-211E4D26F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635936"/>
              </p:ext>
            </p:extLst>
          </p:nvPr>
        </p:nvGraphicFramePr>
        <p:xfrm>
          <a:off x="495299" y="681037"/>
          <a:ext cx="5763987" cy="3655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3987">
                  <a:extLst>
                    <a:ext uri="{9D8B030D-6E8A-4147-A177-3AD203B41FA5}">
                      <a16:colId xmlns:a16="http://schemas.microsoft.com/office/drawing/2014/main" val="4115260470"/>
                    </a:ext>
                  </a:extLst>
                </a:gridCol>
              </a:tblGrid>
              <a:tr h="33917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Spotkanie autorskie z pisarzem dla dzieci ze szkół z terenu Gminy Popów.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Obchody Międzynarodowego Dnia Kobiet – wystawka książek.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Akcje związane z nadejściem wiosny („Wiosna z książką”).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Warsztaty czytelnicze lub literackie.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Wystawa obrazów Malarki z Janowa Lubelskiego Pani Stefanii Wójcik.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3820046360"/>
                  </a:ext>
                </a:extLst>
              </a:tr>
            </a:tbl>
          </a:graphicData>
        </a:graphic>
      </p:graphicFrame>
      <p:pic>
        <p:nvPicPr>
          <p:cNvPr id="4098" name="Picture 2" descr="Może być zdjęciem przedstawiającym tekst „WYSTAWA WÓJT GMINY POPÓW ORAZ DYREKTOR GMINNEJ BIBLIOTEKI PUBLICZNEJ W POPOWIE ZAPRASZAJĄ NA WYSTAWĘ Z OKAZJI DNIA KOBIET OBRAZÓW STEFANII WÓJCIK WEJ WEJŚCIE DARMOWE CZAS TRWANIA WYSTAWY 10.03-20.04.2026 10.03-20.0 W GODZINACH PRACY BIBLIOTEKI MIEJSCE: GMINNA BIBLIOTEKA PUBLICZNA W POPOWIE OPÓW и”">
            <a:extLst>
              <a:ext uri="{FF2B5EF4-FFF2-40B4-BE49-F238E27FC236}">
                <a16:creationId xmlns:a16="http://schemas.microsoft.com/office/drawing/2014/main" id="{49B1BF9E-68DF-754C-28DF-0D841DAF8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328" y="681037"/>
            <a:ext cx="4479472" cy="588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454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CCE4D7-F6FA-AC08-26F6-98BCFB3FD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>
                <a:latin typeface="Arial Narrow" panose="020B0606020202030204" pitchFamily="34" charset="0"/>
              </a:rPr>
              <a:t>Maj:					         Czerwiec: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F5A73F94-2FF2-D7A5-B1ED-F5AFA16AF36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78888961"/>
              </p:ext>
            </p:extLst>
          </p:nvPr>
        </p:nvGraphicFramePr>
        <p:xfrm>
          <a:off x="838200" y="1825625"/>
          <a:ext cx="5181600" cy="1603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57931852"/>
                    </a:ext>
                  </a:extLst>
                </a:gridCol>
              </a:tblGrid>
              <a:tr h="160337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pl-PL" sz="600" dirty="0">
                          <a:effectLst/>
                        </a:rPr>
                        <a:t> </a:t>
                      </a:r>
                      <a:r>
                        <a:rPr lang="pl-PL" sz="2000" b="1" dirty="0">
                          <a:effectLst/>
                          <a:latin typeface="Arial Narrow" panose="020B0606020202030204" pitchFamily="34" charset="0"/>
                        </a:rPr>
                        <a:t>Organizacja Tygodnia Bibliotek (8–15 maja):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pl-PL" sz="2000" dirty="0">
                          <a:effectLst/>
                          <a:latin typeface="Arial Narrow" panose="020B0606020202030204" pitchFamily="34" charset="0"/>
                        </a:rPr>
                        <a:t>głośne czytanie dla dzieci</a:t>
                      </a:r>
                    </a:p>
                    <a:p>
                      <a:pPr marL="342900" lvl="0" indent="-342900" algn="l"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pl-PL" sz="2000" dirty="0">
                          <a:effectLst/>
                          <a:latin typeface="Arial Narrow" panose="020B0606020202030204" pitchFamily="34" charset="0"/>
                        </a:rPr>
                        <a:t>spotkania czytelnicze / lekcje biblioteczne</a:t>
                      </a:r>
                      <a:endParaRPr lang="pl-PL" sz="20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119" marR="44119" marT="0" marB="0"/>
                </a:tc>
                <a:extLst>
                  <a:ext uri="{0D108BD9-81ED-4DB2-BD59-A6C34878D82A}">
                    <a16:rowId xmlns:a16="http://schemas.microsoft.com/office/drawing/2014/main" val="3258205682"/>
                  </a:ext>
                </a:extLst>
              </a:tr>
            </a:tbl>
          </a:graphicData>
        </a:graphic>
      </p:graphicFrame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13CF6BEF-5BDB-FD31-3ECB-6326D76433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78661607"/>
              </p:ext>
            </p:extLst>
          </p:nvPr>
        </p:nvGraphicFramePr>
        <p:xfrm>
          <a:off x="6145161" y="1825625"/>
          <a:ext cx="5208639" cy="3120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8639">
                  <a:extLst>
                    <a:ext uri="{9D8B030D-6E8A-4147-A177-3AD203B41FA5}">
                      <a16:colId xmlns:a16="http://schemas.microsoft.com/office/drawing/2014/main" val="4196663779"/>
                    </a:ext>
                  </a:extLst>
                </a:gridCol>
              </a:tblGrid>
              <a:tr h="312000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600" kern="100" dirty="0">
                          <a:effectLst/>
                        </a:rPr>
                        <a:t>-</a:t>
                      </a:r>
                      <a:r>
                        <a:rPr lang="pl-PL" sz="2000" b="1" kern="100" dirty="0">
                          <a:effectLst/>
                        </a:rPr>
                        <a:t>Udział w imprezie plenerowej pn. Powitanie lata - stoisko biblioteczne w niedziele -malowanie twarzy, malowanki, balony z logo, wyprawki czytelnicze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</a:rPr>
                        <a:t>-Dzień dziecka z biblioteką</a:t>
                      </a:r>
                    </a:p>
                    <a:p>
                      <a:pPr algn="l">
                        <a:buNone/>
                      </a:pPr>
                      <a:r>
                        <a:rPr lang="pl-PL" sz="2000" dirty="0">
                          <a:effectLst/>
                        </a:rPr>
                        <a:t>- Promowanie czytelnictwa wakacyjnego</a:t>
                      </a:r>
                    </a:p>
                    <a:p>
                      <a:pPr algn="l">
                        <a:buNone/>
                      </a:pPr>
                      <a:r>
                        <a:rPr lang="pl-PL" sz="2000" dirty="0">
                          <a:effectLst/>
                        </a:rPr>
                        <a:t>-Akcja „Książka na wakacje”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119" marR="44119" marT="0" marB="0"/>
                </a:tc>
                <a:extLst>
                  <a:ext uri="{0D108BD9-81ED-4DB2-BD59-A6C34878D82A}">
                    <a16:rowId xmlns:a16="http://schemas.microsoft.com/office/drawing/2014/main" val="2080352550"/>
                  </a:ext>
                </a:extLst>
              </a:tr>
            </a:tbl>
          </a:graphicData>
        </a:graphic>
      </p:graphicFrame>
      <p:pic>
        <p:nvPicPr>
          <p:cNvPr id="5122" name="Picture 2" descr="Czytanie dzieci Zdjęcia - darmowe pobieranie na Freepik">
            <a:extLst>
              <a:ext uri="{FF2B5EF4-FFF2-40B4-BE49-F238E27FC236}">
                <a16:creationId xmlns:a16="http://schemas.microsoft.com/office/drawing/2014/main" id="{87A8F0B2-54D6-B979-FD18-24BAD156F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918" y="3457020"/>
            <a:ext cx="3393359" cy="277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9572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>
            <a:extLst>
              <a:ext uri="{FF2B5EF4-FFF2-40B4-BE49-F238E27FC236}">
                <a16:creationId xmlns:a16="http://schemas.microsoft.com/office/drawing/2014/main" id="{E261BD43-3017-71F8-7641-FFFA46ECC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latin typeface="Arial Narrow" panose="020B0606020202030204" pitchFamily="34" charset="0"/>
              </a:rPr>
              <a:t>Lipiec						Sierpień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9568E5DF-9B71-3FD3-C231-5BA726EF7311}"/>
              </a:ext>
            </a:extLst>
          </p:cNvPr>
          <p:cNvSpPr txBox="1"/>
          <p:nvPr/>
        </p:nvSpPr>
        <p:spPr>
          <a:xfrm>
            <a:off x="674914" y="2017263"/>
            <a:ext cx="45720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l-PL" sz="2400" dirty="0">
                <a:effectLst/>
                <a:latin typeface="Arial Narrow" panose="020B0606020202030204" pitchFamily="34" charset="0"/>
                <a:ea typeface="SimSun" panose="02010600030101010101" pitchFamily="2" charset="-122"/>
              </a:rPr>
              <a:t>- Wakacyjny tydzień z biblioteką zajęcia dla dzieci z terenu gminy Popów </a:t>
            </a:r>
            <a:endParaRPr lang="pl-PL" sz="2400" dirty="0">
              <a:latin typeface="Arial Narrow" panose="020B0606020202030204" pitchFamily="34" charset="0"/>
            </a:endParaRP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BBB9636A-6617-AE93-7A08-797D241F2D25}"/>
              </a:ext>
            </a:extLst>
          </p:cNvPr>
          <p:cNvSpPr txBox="1"/>
          <p:nvPr/>
        </p:nvSpPr>
        <p:spPr>
          <a:xfrm>
            <a:off x="5704114" y="2017263"/>
            <a:ext cx="5736771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l-PL" sz="2400" dirty="0">
                <a:effectLst/>
                <a:latin typeface="Arial Narrow" panose="020B0606020202030204" pitchFamily="34" charset="0"/>
                <a:ea typeface="SimSun" panose="02010600030101010101" pitchFamily="2" charset="-122"/>
              </a:rPr>
              <a:t>- Organizacja spotkania autorskiego dla dorosłych czytelników na podstawie ankiety oraz zapytań czego oczekują nasi czytelnicy </a:t>
            </a:r>
            <a:endParaRPr lang="pl-PL" sz="2400" dirty="0">
              <a:latin typeface="Arial Narrow" panose="020B0606020202030204" pitchFamily="34" charset="0"/>
            </a:endParaRPr>
          </a:p>
        </p:txBody>
      </p:sp>
      <p:pic>
        <p:nvPicPr>
          <p:cNvPr id="6146" name="Picture 2" descr="Dzieci, czytanie książki, w, natura, rysunek, wektor ...">
            <a:extLst>
              <a:ext uri="{FF2B5EF4-FFF2-40B4-BE49-F238E27FC236}">
                <a16:creationId xmlns:a16="http://schemas.microsoft.com/office/drawing/2014/main" id="{08C9EE24-4DEE-261B-B132-5A026A1D0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504" y="3640409"/>
            <a:ext cx="3286125" cy="275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09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0EB6E7-4DC9-7602-67B6-ED64494D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latin typeface="Arial Narrow" panose="020B0606020202030204" pitchFamily="34" charset="0"/>
              </a:rPr>
              <a:t>Wrzesień						Październik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6322EC9-42B0-3659-9035-54D398421A5B}"/>
              </a:ext>
            </a:extLst>
          </p:cNvPr>
          <p:cNvSpPr txBox="1"/>
          <p:nvPr/>
        </p:nvSpPr>
        <p:spPr>
          <a:xfrm>
            <a:off x="359229" y="1824335"/>
            <a:ext cx="5736771" cy="1419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000" dirty="0">
                <a:effectLst/>
                <a:latin typeface="Arial Narrow" panose="020B0606020202030204" pitchFamily="34" charset="0"/>
                <a:ea typeface="SimSun" panose="02010600030101010101" pitchFamily="2" charset="-122"/>
              </a:rPr>
              <a:t>-Organizacja Narodowego Czytania utworu Dziady Adama Mickiewicza we współpracy z GCK Popów oraz Kołem Emerytów, Rencistów i Inwalidów Gminy Popów. </a:t>
            </a:r>
            <a:endParaRPr lang="pl-PL" sz="2000" dirty="0">
              <a:latin typeface="Arial Narrow" panose="020B060602020203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6F72979-5059-EE7D-2097-EC2FF5489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9581"/>
              </p:ext>
            </p:extLst>
          </p:nvPr>
        </p:nvGraphicFramePr>
        <p:xfrm>
          <a:off x="6237514" y="1824335"/>
          <a:ext cx="5388429" cy="14155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8429">
                  <a:extLst>
                    <a:ext uri="{9D8B030D-6E8A-4147-A177-3AD203B41FA5}">
                      <a16:colId xmlns:a16="http://schemas.microsoft.com/office/drawing/2014/main" val="1895808362"/>
                    </a:ext>
                  </a:extLst>
                </a:gridCol>
              </a:tblGrid>
              <a:tr h="1169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 Narrow" panose="020B0606020202030204" pitchFamily="34" charset="0"/>
                        </a:rPr>
                        <a:t>-Organizacja Nocy Bibliotek dla dzieci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 Narrow" panose="020B0606020202030204" pitchFamily="34" charset="0"/>
                        </a:rPr>
                        <a:t>-Organizacja I Powiatowego Konkursu Pięknego Czytania</a:t>
                      </a:r>
                      <a:endParaRPr lang="pl-PL" sz="2000" kern="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120996"/>
                  </a:ext>
                </a:extLst>
              </a:tr>
            </a:tbl>
          </a:graphicData>
        </a:graphic>
      </p:graphicFrame>
      <p:pic>
        <p:nvPicPr>
          <p:cNvPr id="7170" name="Picture 2" descr="Dzieci czytania książek. Powrót do koncepcji szkoły. Ciągły rysunek linii.  Ilustracja wektora na białym tle">
            <a:extLst>
              <a:ext uri="{FF2B5EF4-FFF2-40B4-BE49-F238E27FC236}">
                <a16:creationId xmlns:a16="http://schemas.microsoft.com/office/drawing/2014/main" id="{F324EF6A-1553-B883-ECA6-138E2CC7E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28" y="4702630"/>
            <a:ext cx="2381249" cy="198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28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872882-B63D-8D8F-890F-419572FE1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latin typeface="Arial Narrow" panose="020B0606020202030204" pitchFamily="34" charset="0"/>
              </a:rPr>
              <a:t>Listopad						Grudzień</a:t>
            </a:r>
            <a:endParaRPr lang="pl-PL" sz="24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3D0C91F-F83A-1064-2CD2-85554C57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720656"/>
              </p:ext>
            </p:extLst>
          </p:nvPr>
        </p:nvGraphicFramePr>
        <p:xfrm>
          <a:off x="489857" y="1861458"/>
          <a:ext cx="5606143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6143">
                  <a:extLst>
                    <a:ext uri="{9D8B030D-6E8A-4147-A177-3AD203B41FA5}">
                      <a16:colId xmlns:a16="http://schemas.microsoft.com/office/drawing/2014/main" val="1945907524"/>
                    </a:ext>
                  </a:extLst>
                </a:gridCol>
              </a:tblGrid>
              <a:tr h="25146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  <a:latin typeface="Arial Narrow" panose="020B0606020202030204" pitchFamily="34" charset="0"/>
                        </a:rPr>
                        <a:t>-Ubieganie się o środki z programów MKIDN na rok 2027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pl-PL" sz="2000" dirty="0">
                          <a:effectLst/>
                          <a:latin typeface="Arial Narrow" panose="020B0606020202030204" pitchFamily="34" charset="0"/>
                        </a:rPr>
                        <a:t>- Obchody Narodowego Święta Niepodległości – wystawka tematyczna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pl-PL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l">
                        <a:buNone/>
                      </a:pPr>
                      <a:r>
                        <a:rPr lang="pl-PL" sz="2000" dirty="0">
                          <a:effectLst/>
                          <a:latin typeface="Arial Narrow" panose="020B0606020202030204" pitchFamily="34" charset="0"/>
                        </a:rPr>
                        <a:t>-Promowanie literatury historycznej i patriotycznej</a:t>
                      </a:r>
                      <a:endParaRPr lang="pl-PL" sz="20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2428197444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B39804F-7609-DF4C-2CB7-FE9A0E78B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76796"/>
              </p:ext>
            </p:extLst>
          </p:nvPr>
        </p:nvGraphicFramePr>
        <p:xfrm>
          <a:off x="6248399" y="1861458"/>
          <a:ext cx="4898571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8571">
                  <a:extLst>
                    <a:ext uri="{9D8B030D-6E8A-4147-A177-3AD203B41FA5}">
                      <a16:colId xmlns:a16="http://schemas.microsoft.com/office/drawing/2014/main" val="3144553668"/>
                    </a:ext>
                  </a:extLst>
                </a:gridCol>
              </a:tblGrid>
              <a:tr h="25146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</a:rPr>
                        <a:t>-Konkurs na kartkę świąteczną pod patronatem Wójta Gminy Popów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2000" kern="100" dirty="0">
                          <a:effectLst/>
                        </a:rPr>
                        <a:t>-Warsztaty świąteczne dla dzieci</a:t>
                      </a:r>
                      <a:endParaRPr lang="pl-PL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512849454"/>
                  </a:ext>
                </a:extLst>
              </a:tr>
            </a:tbl>
          </a:graphicData>
        </a:graphic>
      </p:graphicFrame>
      <p:pic>
        <p:nvPicPr>
          <p:cNvPr id="5" name="Picture 2" descr="Gminna Biblioteka Publiczna w Popowie | Popów">
            <a:extLst>
              <a:ext uri="{FF2B5EF4-FFF2-40B4-BE49-F238E27FC236}">
                <a16:creationId xmlns:a16="http://schemas.microsoft.com/office/drawing/2014/main" id="{F86A99E0-D993-8A32-77B1-5CC827E2F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5028" y="4376058"/>
            <a:ext cx="2481942" cy="248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38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F1CF58-AF97-002E-9815-43199F33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Arial Narrow" panose="020B0606020202030204" pitchFamily="34" charset="0"/>
              </a:rPr>
              <a:t>Inne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44CAE93-A1D4-8154-3AF8-B379563B6CD4}"/>
              </a:ext>
            </a:extLst>
          </p:cNvPr>
          <p:cNvSpPr txBox="1"/>
          <p:nvPr/>
        </p:nvSpPr>
        <p:spPr>
          <a:xfrm>
            <a:off x="664029" y="1513114"/>
            <a:ext cx="1012371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Współpraca na rzecz rozwoju czytelnictwa ze szkołami z terenu Gminy Popów, lekcje biblioteczne lub  spotkanie na życzenie , udział w wydarzeniach organizowanych przez Gminę Popów, zakup nowości wydawniczych raz w miesiącu, prace remontowe w bibliotece, inwentaryzacja zbiorów-skontrum.</a:t>
            </a: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/>
          </a:p>
        </p:txBody>
      </p:sp>
      <p:pic>
        <p:nvPicPr>
          <p:cNvPr id="5" name="Picture 2" descr="Gminna Biblioteka Publiczna w Popowie | Popów">
            <a:extLst>
              <a:ext uri="{FF2B5EF4-FFF2-40B4-BE49-F238E27FC236}">
                <a16:creationId xmlns:a16="http://schemas.microsoft.com/office/drawing/2014/main" id="{4FE75410-C51B-6B49-0EA5-6D464CCFE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637" y="3015342"/>
            <a:ext cx="3478865" cy="347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0973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Panoramiczny</PresentationFormat>
  <Paragraphs>54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Symbol</vt:lpstr>
      <vt:lpstr>Times New Roman</vt:lpstr>
      <vt:lpstr>Motyw pakietu Office</vt:lpstr>
      <vt:lpstr>Plan pracy Gminnej Biblioteki Publicznej w Popowie  na rok 2026</vt:lpstr>
      <vt:lpstr>Styczeń: </vt:lpstr>
      <vt:lpstr>Luty: </vt:lpstr>
      <vt:lpstr>Marzec / Kwiecień:  </vt:lpstr>
      <vt:lpstr>Maj:              Czerwiec: </vt:lpstr>
      <vt:lpstr>Lipiec      Sierpień</vt:lpstr>
      <vt:lpstr>Wrzesień      Październik</vt:lpstr>
      <vt:lpstr>Listopad      Grudzień</vt:lpstr>
      <vt:lpstr>Inne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Chamara-Pyrak</dc:creator>
  <cp:lastModifiedBy>Anna Chamara-Pyrak</cp:lastModifiedBy>
  <cp:revision>1</cp:revision>
  <dcterms:created xsi:type="dcterms:W3CDTF">2026-02-20T11:27:30Z</dcterms:created>
  <dcterms:modified xsi:type="dcterms:W3CDTF">2026-02-20T11:27:44Z</dcterms:modified>
</cp:coreProperties>
</file>